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23B5AB-6768-4F69-B3CC-84887195D1B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3757F6D-3016-4FF1-9F4A-C2FEB0F01FC4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>
              <a:latin typeface="Berlin Sans FB Demi" pitchFamily="34" charset="0"/>
            </a:rPr>
            <a:t>unsaturated</a:t>
          </a:r>
          <a:endParaRPr lang="en-US" dirty="0">
            <a:latin typeface="Berlin Sans FB Demi" pitchFamily="34" charset="0"/>
          </a:endParaRPr>
        </a:p>
      </dgm:t>
    </dgm:pt>
    <dgm:pt modelId="{C80C7A11-1042-48A7-97CF-0FE456D8BE1E}" type="parTrans" cxnId="{12795432-1D16-4779-B251-A764284D4A14}">
      <dgm:prSet/>
      <dgm:spPr/>
      <dgm:t>
        <a:bodyPr/>
        <a:lstStyle/>
        <a:p>
          <a:endParaRPr lang="en-US"/>
        </a:p>
      </dgm:t>
    </dgm:pt>
    <dgm:pt modelId="{31F1FCB1-60BF-4F8B-9054-1D9C788C22FA}" type="sibTrans" cxnId="{12795432-1D16-4779-B251-A764284D4A14}">
      <dgm:prSet/>
      <dgm:spPr/>
      <dgm:t>
        <a:bodyPr/>
        <a:lstStyle/>
        <a:p>
          <a:endParaRPr lang="en-US"/>
        </a:p>
      </dgm:t>
    </dgm:pt>
    <dgm:pt modelId="{9F51C0F7-68F6-475E-A0EF-A9383BCA43A2}">
      <dgm:prSet phldrT="[Text]" custT="1"/>
      <dgm:spPr/>
      <dgm:t>
        <a:bodyPr/>
        <a:lstStyle/>
        <a:p>
          <a:r>
            <a:rPr lang="en-US" sz="2800" dirty="0" smtClean="0"/>
            <a:t>Holding less solute than it is able to.</a:t>
          </a:r>
          <a:endParaRPr lang="en-US" sz="2800" dirty="0"/>
        </a:p>
      </dgm:t>
    </dgm:pt>
    <dgm:pt modelId="{862E7E81-FEB1-43D5-BBC2-C2267A0272CE}" type="parTrans" cxnId="{86F095AB-BAD3-4A75-8B87-05D667EDA6C6}">
      <dgm:prSet/>
      <dgm:spPr/>
      <dgm:t>
        <a:bodyPr/>
        <a:lstStyle/>
        <a:p>
          <a:endParaRPr lang="en-US"/>
        </a:p>
      </dgm:t>
    </dgm:pt>
    <dgm:pt modelId="{5753D2D1-3594-4550-8278-154F6998E59D}" type="sibTrans" cxnId="{86F095AB-BAD3-4A75-8B87-05D667EDA6C6}">
      <dgm:prSet/>
      <dgm:spPr/>
      <dgm:t>
        <a:bodyPr/>
        <a:lstStyle/>
        <a:p>
          <a:endParaRPr lang="en-US"/>
        </a:p>
      </dgm:t>
    </dgm:pt>
    <dgm:pt modelId="{45FB5C0A-61AB-462E-A5A8-4486B0CD6BAE}">
      <dgm:prSet phldrT="[Text]" custT="1"/>
      <dgm:spPr/>
      <dgm:t>
        <a:bodyPr/>
        <a:lstStyle/>
        <a:p>
          <a:r>
            <a:rPr lang="en-US" sz="2800" dirty="0" smtClean="0"/>
            <a:t>“not full”</a:t>
          </a:r>
          <a:endParaRPr lang="en-US" sz="2800" dirty="0"/>
        </a:p>
      </dgm:t>
    </dgm:pt>
    <dgm:pt modelId="{64707D53-A1E8-4C5B-A918-3E84D0134560}" type="parTrans" cxnId="{5C86E868-A9BF-4865-8E64-B4A9112F576A}">
      <dgm:prSet/>
      <dgm:spPr/>
      <dgm:t>
        <a:bodyPr/>
        <a:lstStyle/>
        <a:p>
          <a:endParaRPr lang="en-US"/>
        </a:p>
      </dgm:t>
    </dgm:pt>
    <dgm:pt modelId="{D93687DA-B3E0-4491-9660-5813CD111CF6}" type="sibTrans" cxnId="{5C86E868-A9BF-4865-8E64-B4A9112F576A}">
      <dgm:prSet/>
      <dgm:spPr/>
      <dgm:t>
        <a:bodyPr/>
        <a:lstStyle/>
        <a:p>
          <a:endParaRPr lang="en-US"/>
        </a:p>
      </dgm:t>
    </dgm:pt>
    <dgm:pt modelId="{B8A625B6-856F-4EB1-A55A-A70633A00E62}">
      <dgm:prSet phldrT="[Text]"/>
      <dgm:spPr/>
      <dgm:t>
        <a:bodyPr/>
        <a:lstStyle/>
        <a:p>
          <a:r>
            <a:rPr lang="en-US" dirty="0" smtClean="0">
              <a:latin typeface="Berlin Sans FB Demi" pitchFamily="34" charset="0"/>
            </a:rPr>
            <a:t>saturated</a:t>
          </a:r>
          <a:endParaRPr lang="en-US" dirty="0">
            <a:latin typeface="Berlin Sans FB Demi" pitchFamily="34" charset="0"/>
          </a:endParaRPr>
        </a:p>
      </dgm:t>
    </dgm:pt>
    <dgm:pt modelId="{F5499AC8-F6D5-440F-AA14-E18FF5B91FE2}" type="parTrans" cxnId="{ED98C6B0-6C2D-455F-8927-93AC97DA4F46}">
      <dgm:prSet/>
      <dgm:spPr/>
      <dgm:t>
        <a:bodyPr/>
        <a:lstStyle/>
        <a:p>
          <a:endParaRPr lang="en-US"/>
        </a:p>
      </dgm:t>
    </dgm:pt>
    <dgm:pt modelId="{BC44C57C-F519-4D42-9EAE-EE99E8DE3E83}" type="sibTrans" cxnId="{ED98C6B0-6C2D-455F-8927-93AC97DA4F46}">
      <dgm:prSet/>
      <dgm:spPr/>
      <dgm:t>
        <a:bodyPr/>
        <a:lstStyle/>
        <a:p>
          <a:endParaRPr lang="en-US"/>
        </a:p>
      </dgm:t>
    </dgm:pt>
    <dgm:pt modelId="{13757084-EB12-4C52-8F10-F197F549B39B}">
      <dgm:prSet phldrT="[Text]" custT="1"/>
      <dgm:spPr/>
      <dgm:t>
        <a:bodyPr/>
        <a:lstStyle/>
        <a:p>
          <a:r>
            <a:rPr lang="en-US" sz="2800" dirty="0" smtClean="0"/>
            <a:t>Holding the maximum amt of solute</a:t>
          </a:r>
          <a:endParaRPr lang="en-US" sz="2800" dirty="0"/>
        </a:p>
      </dgm:t>
    </dgm:pt>
    <dgm:pt modelId="{5AC32581-FB32-4C5E-85B4-B657B03F00AF}" type="parTrans" cxnId="{2592F30B-FC33-4129-A4DF-AC58F48D9178}">
      <dgm:prSet/>
      <dgm:spPr/>
      <dgm:t>
        <a:bodyPr/>
        <a:lstStyle/>
        <a:p>
          <a:endParaRPr lang="en-US"/>
        </a:p>
      </dgm:t>
    </dgm:pt>
    <dgm:pt modelId="{80B2A10C-2816-40C6-92D4-C716073656FA}" type="sibTrans" cxnId="{2592F30B-FC33-4129-A4DF-AC58F48D9178}">
      <dgm:prSet/>
      <dgm:spPr/>
      <dgm:t>
        <a:bodyPr/>
        <a:lstStyle/>
        <a:p>
          <a:endParaRPr lang="en-US"/>
        </a:p>
      </dgm:t>
    </dgm:pt>
    <dgm:pt modelId="{86D4A91F-C103-4FF6-BCAD-B7E4A89DA467}">
      <dgm:prSet phldrT="[Text]" custT="1"/>
      <dgm:spPr/>
      <dgm:t>
        <a:bodyPr/>
        <a:lstStyle/>
        <a:p>
          <a:r>
            <a:rPr lang="en-US" sz="2800" dirty="0" smtClean="0"/>
            <a:t>“full”</a:t>
          </a:r>
          <a:endParaRPr lang="en-US" sz="2800" dirty="0"/>
        </a:p>
      </dgm:t>
    </dgm:pt>
    <dgm:pt modelId="{3F21C6FF-01EF-4B8E-BE84-06FBD1BC5148}" type="parTrans" cxnId="{AEA42FE1-7483-4478-B7AA-9D82A8681EA1}">
      <dgm:prSet/>
      <dgm:spPr/>
      <dgm:t>
        <a:bodyPr/>
        <a:lstStyle/>
        <a:p>
          <a:endParaRPr lang="en-US"/>
        </a:p>
      </dgm:t>
    </dgm:pt>
    <dgm:pt modelId="{D9A2E53F-7CF3-4ACC-83D3-E3BB41AEEA13}" type="sibTrans" cxnId="{AEA42FE1-7483-4478-B7AA-9D82A8681EA1}">
      <dgm:prSet/>
      <dgm:spPr/>
      <dgm:t>
        <a:bodyPr/>
        <a:lstStyle/>
        <a:p>
          <a:endParaRPr lang="en-US"/>
        </a:p>
      </dgm:t>
    </dgm:pt>
    <dgm:pt modelId="{B884BDB7-38FD-48EE-A45C-520989F4EEE7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 smtClean="0">
              <a:latin typeface="Berlin Sans FB Demi" pitchFamily="34" charset="0"/>
            </a:rPr>
            <a:t>supersaturated</a:t>
          </a:r>
          <a:endParaRPr lang="en-US" dirty="0">
            <a:latin typeface="Berlin Sans FB Demi" pitchFamily="34" charset="0"/>
          </a:endParaRPr>
        </a:p>
      </dgm:t>
    </dgm:pt>
    <dgm:pt modelId="{FC3C9F5C-9C23-4789-9C54-18DD33F54B2B}" type="parTrans" cxnId="{09275AC1-D3CF-4812-889C-41201A471D70}">
      <dgm:prSet/>
      <dgm:spPr/>
      <dgm:t>
        <a:bodyPr/>
        <a:lstStyle/>
        <a:p>
          <a:endParaRPr lang="en-US"/>
        </a:p>
      </dgm:t>
    </dgm:pt>
    <dgm:pt modelId="{671FB14B-41BE-4961-B2BC-B03BE8AB5D94}" type="sibTrans" cxnId="{09275AC1-D3CF-4812-889C-41201A471D70}">
      <dgm:prSet/>
      <dgm:spPr/>
      <dgm:t>
        <a:bodyPr/>
        <a:lstStyle/>
        <a:p>
          <a:endParaRPr lang="en-US"/>
        </a:p>
      </dgm:t>
    </dgm:pt>
    <dgm:pt modelId="{E6063645-EE69-4D47-A077-E3D4E883785B}">
      <dgm:prSet phldrT="[Text]"/>
      <dgm:spPr/>
      <dgm:t>
        <a:bodyPr/>
        <a:lstStyle/>
        <a:p>
          <a:r>
            <a:rPr lang="en-US" dirty="0" smtClean="0"/>
            <a:t>Solvent is holding MORE than it can normally.</a:t>
          </a:r>
          <a:endParaRPr lang="en-US" dirty="0"/>
        </a:p>
      </dgm:t>
    </dgm:pt>
    <dgm:pt modelId="{507A8583-5EF3-4221-96F8-FBB147A82238}" type="parTrans" cxnId="{8CF3D5CA-DCB3-4FEF-90B1-F9E5D73AF865}">
      <dgm:prSet/>
      <dgm:spPr/>
      <dgm:t>
        <a:bodyPr/>
        <a:lstStyle/>
        <a:p>
          <a:endParaRPr lang="en-US"/>
        </a:p>
      </dgm:t>
    </dgm:pt>
    <dgm:pt modelId="{4A8E6F34-0CF6-4A71-AE08-EF5C2531B926}" type="sibTrans" cxnId="{8CF3D5CA-DCB3-4FEF-90B1-F9E5D73AF865}">
      <dgm:prSet/>
      <dgm:spPr/>
      <dgm:t>
        <a:bodyPr/>
        <a:lstStyle/>
        <a:p>
          <a:endParaRPr lang="en-US"/>
        </a:p>
      </dgm:t>
    </dgm:pt>
    <dgm:pt modelId="{64B231C6-06FF-42B3-B2F1-2FB67618E2B3}">
      <dgm:prSet phldrT="[Text]"/>
      <dgm:spPr/>
      <dgm:t>
        <a:bodyPr/>
        <a:lstStyle/>
        <a:p>
          <a:r>
            <a:rPr lang="en-US" b="1" u="sng" dirty="0" smtClean="0"/>
            <a:t>Very </a:t>
          </a:r>
          <a:r>
            <a:rPr lang="en-US" dirty="0" smtClean="0"/>
            <a:t>unstable</a:t>
          </a:r>
          <a:endParaRPr lang="en-US" dirty="0"/>
        </a:p>
      </dgm:t>
    </dgm:pt>
    <dgm:pt modelId="{F9718EFB-9700-4D77-931E-C8D546D7E28B}" type="parTrans" cxnId="{231C0CDB-59C1-4DC0-AC18-30813BA3B1EA}">
      <dgm:prSet/>
      <dgm:spPr/>
      <dgm:t>
        <a:bodyPr/>
        <a:lstStyle/>
        <a:p>
          <a:endParaRPr lang="en-US"/>
        </a:p>
      </dgm:t>
    </dgm:pt>
    <dgm:pt modelId="{12A4B833-4C7A-4529-826C-682A74BF5444}" type="sibTrans" cxnId="{231C0CDB-59C1-4DC0-AC18-30813BA3B1EA}">
      <dgm:prSet/>
      <dgm:spPr/>
      <dgm:t>
        <a:bodyPr/>
        <a:lstStyle/>
        <a:p>
          <a:endParaRPr lang="en-US"/>
        </a:p>
      </dgm:t>
    </dgm:pt>
    <dgm:pt modelId="{2997B009-A324-474D-A6E2-A23F16FEA522}">
      <dgm:prSet phldrT="[Text]" custT="1"/>
      <dgm:spPr/>
      <dgm:t>
        <a:bodyPr/>
        <a:lstStyle/>
        <a:p>
          <a:r>
            <a:rPr lang="en-US" sz="2800" dirty="0" smtClean="0"/>
            <a:t>More solute will dissolve!</a:t>
          </a:r>
          <a:endParaRPr lang="en-US" sz="2800" dirty="0"/>
        </a:p>
      </dgm:t>
    </dgm:pt>
    <dgm:pt modelId="{161DA348-BE03-4C49-BE1D-C467459A93BB}" type="parTrans" cxnId="{B6BE0307-7D93-4D91-9320-D6E00612672F}">
      <dgm:prSet/>
      <dgm:spPr/>
      <dgm:t>
        <a:bodyPr/>
        <a:lstStyle/>
        <a:p>
          <a:endParaRPr lang="en-US"/>
        </a:p>
      </dgm:t>
    </dgm:pt>
    <dgm:pt modelId="{A30C942F-AA16-4C48-8BF5-25950421A833}" type="sibTrans" cxnId="{B6BE0307-7D93-4D91-9320-D6E00612672F}">
      <dgm:prSet/>
      <dgm:spPr/>
      <dgm:t>
        <a:bodyPr/>
        <a:lstStyle/>
        <a:p>
          <a:endParaRPr lang="en-US"/>
        </a:p>
      </dgm:t>
    </dgm:pt>
    <dgm:pt modelId="{76B66839-4BC0-4F73-93AB-F9CB2D442691}">
      <dgm:prSet phldrT="[Text]" custT="1"/>
      <dgm:spPr/>
      <dgm:t>
        <a:bodyPr/>
        <a:lstStyle/>
        <a:p>
          <a:r>
            <a:rPr lang="en-US" sz="2800" dirty="0" smtClean="0"/>
            <a:t>No more solute will dissolve!</a:t>
          </a:r>
          <a:endParaRPr lang="en-US" sz="2800" dirty="0"/>
        </a:p>
      </dgm:t>
    </dgm:pt>
    <dgm:pt modelId="{C3C9F36F-E6EE-4F31-B84D-1A774CBA725E}" type="parTrans" cxnId="{9A452F96-C45A-4601-8BCC-98666C32409D}">
      <dgm:prSet/>
      <dgm:spPr/>
      <dgm:t>
        <a:bodyPr/>
        <a:lstStyle/>
        <a:p>
          <a:endParaRPr lang="en-US"/>
        </a:p>
      </dgm:t>
    </dgm:pt>
    <dgm:pt modelId="{DDCB49C6-49E5-47BB-982E-584C4DD12670}" type="sibTrans" cxnId="{9A452F96-C45A-4601-8BCC-98666C32409D}">
      <dgm:prSet/>
      <dgm:spPr/>
      <dgm:t>
        <a:bodyPr/>
        <a:lstStyle/>
        <a:p>
          <a:endParaRPr lang="en-US"/>
        </a:p>
      </dgm:t>
    </dgm:pt>
    <dgm:pt modelId="{BDE80832-E2A9-4A67-91EB-350BD98F96C9}">
      <dgm:prSet phldrT="[Text]"/>
      <dgm:spPr/>
      <dgm:t>
        <a:bodyPr/>
        <a:lstStyle/>
        <a:p>
          <a:r>
            <a:rPr lang="en-US" dirty="0" smtClean="0"/>
            <a:t>Heated to dissolve more than carefully cooled.</a:t>
          </a:r>
          <a:endParaRPr lang="en-US" dirty="0"/>
        </a:p>
      </dgm:t>
    </dgm:pt>
    <dgm:pt modelId="{DD1E134C-3C49-42E8-87E6-009D16E386A8}" type="parTrans" cxnId="{B6CE9D22-FD32-47B8-8AF7-EC214E352100}">
      <dgm:prSet/>
      <dgm:spPr/>
      <dgm:t>
        <a:bodyPr/>
        <a:lstStyle/>
        <a:p>
          <a:endParaRPr lang="en-US"/>
        </a:p>
      </dgm:t>
    </dgm:pt>
    <dgm:pt modelId="{B4656BE0-8DA9-4D03-A99A-A319F9789654}" type="sibTrans" cxnId="{B6CE9D22-FD32-47B8-8AF7-EC214E352100}">
      <dgm:prSet/>
      <dgm:spPr/>
      <dgm:t>
        <a:bodyPr/>
        <a:lstStyle/>
        <a:p>
          <a:endParaRPr lang="en-US"/>
        </a:p>
      </dgm:t>
    </dgm:pt>
    <dgm:pt modelId="{C739DEEE-7CA1-4EEF-9F8A-6FFCD67DAA3D}" type="pres">
      <dgm:prSet presAssocID="{F423B5AB-6768-4F69-B3CC-84887195D1B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6226519-E8F0-4C76-AFB7-5C04DE6DC041}" type="pres">
      <dgm:prSet presAssocID="{83757F6D-3016-4FF1-9F4A-C2FEB0F01FC4}" presName="composite" presStyleCnt="0"/>
      <dgm:spPr/>
    </dgm:pt>
    <dgm:pt modelId="{6C79A698-9497-45BC-AD87-1CF3DB143F8C}" type="pres">
      <dgm:prSet presAssocID="{83757F6D-3016-4FF1-9F4A-C2FEB0F01FC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90C62D-1E94-45AE-ACEA-C6CA3BDCB16D}" type="pres">
      <dgm:prSet presAssocID="{83757F6D-3016-4FF1-9F4A-C2FEB0F01FC4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36F09A-E19E-4830-9BA3-20ABEE3D7C79}" type="pres">
      <dgm:prSet presAssocID="{31F1FCB1-60BF-4F8B-9054-1D9C788C22FA}" presName="space" presStyleCnt="0"/>
      <dgm:spPr/>
    </dgm:pt>
    <dgm:pt modelId="{1F4B6542-16FE-4ACE-9D45-7FD9BF7180D1}" type="pres">
      <dgm:prSet presAssocID="{B8A625B6-856F-4EB1-A55A-A70633A00E62}" presName="composite" presStyleCnt="0"/>
      <dgm:spPr/>
    </dgm:pt>
    <dgm:pt modelId="{616B8F19-D247-428B-9B92-14CACB83375D}" type="pres">
      <dgm:prSet presAssocID="{B8A625B6-856F-4EB1-A55A-A70633A00E6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2C5A66-2D7A-4939-B382-413EEDCAB8E9}" type="pres">
      <dgm:prSet presAssocID="{B8A625B6-856F-4EB1-A55A-A70633A00E6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970BB8-E897-4DE2-9500-F0640DE52A1C}" type="pres">
      <dgm:prSet presAssocID="{BC44C57C-F519-4D42-9EAE-EE99E8DE3E83}" presName="space" presStyleCnt="0"/>
      <dgm:spPr/>
    </dgm:pt>
    <dgm:pt modelId="{AD0C8F03-68B1-49A0-90AD-B03D3D566865}" type="pres">
      <dgm:prSet presAssocID="{B884BDB7-38FD-48EE-A45C-520989F4EEE7}" presName="composite" presStyleCnt="0"/>
      <dgm:spPr/>
    </dgm:pt>
    <dgm:pt modelId="{4AA3C8C9-3953-4E35-BD53-CEB40CFD7510}" type="pres">
      <dgm:prSet presAssocID="{B884BDB7-38FD-48EE-A45C-520989F4EEE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A51975-E6A2-4FC8-8A13-BA015397D742}" type="pres">
      <dgm:prSet presAssocID="{B884BDB7-38FD-48EE-A45C-520989F4EEE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592F30B-FC33-4129-A4DF-AC58F48D9178}" srcId="{B8A625B6-856F-4EB1-A55A-A70633A00E62}" destId="{13757084-EB12-4C52-8F10-F197F549B39B}" srcOrd="0" destOrd="0" parTransId="{5AC32581-FB32-4C5E-85B4-B657B03F00AF}" sibTransId="{80B2A10C-2816-40C6-92D4-C716073656FA}"/>
    <dgm:cxn modelId="{87D175FC-9895-48C5-AE35-6E97DE5F0FE6}" type="presOf" srcId="{B884BDB7-38FD-48EE-A45C-520989F4EEE7}" destId="{4AA3C8C9-3953-4E35-BD53-CEB40CFD7510}" srcOrd="0" destOrd="0" presId="urn:microsoft.com/office/officeart/2005/8/layout/hList1"/>
    <dgm:cxn modelId="{DC072011-C572-4A42-9F1D-6B54E07A97F5}" type="presOf" srcId="{45FB5C0A-61AB-462E-A5A8-4486B0CD6BAE}" destId="{AC90C62D-1E94-45AE-ACEA-C6CA3BDCB16D}" srcOrd="0" destOrd="1" presId="urn:microsoft.com/office/officeart/2005/8/layout/hList1"/>
    <dgm:cxn modelId="{86F095AB-BAD3-4A75-8B87-05D667EDA6C6}" srcId="{83757F6D-3016-4FF1-9F4A-C2FEB0F01FC4}" destId="{9F51C0F7-68F6-475E-A0EF-A9383BCA43A2}" srcOrd="0" destOrd="0" parTransId="{862E7E81-FEB1-43D5-BBC2-C2267A0272CE}" sibTransId="{5753D2D1-3594-4550-8278-154F6998E59D}"/>
    <dgm:cxn modelId="{4EC79CB1-0FF1-45AE-9990-6FE8E44FAD8C}" type="presOf" srcId="{B8A625B6-856F-4EB1-A55A-A70633A00E62}" destId="{616B8F19-D247-428B-9B92-14CACB83375D}" srcOrd="0" destOrd="0" presId="urn:microsoft.com/office/officeart/2005/8/layout/hList1"/>
    <dgm:cxn modelId="{8CF3D5CA-DCB3-4FEF-90B1-F9E5D73AF865}" srcId="{B884BDB7-38FD-48EE-A45C-520989F4EEE7}" destId="{E6063645-EE69-4D47-A077-E3D4E883785B}" srcOrd="0" destOrd="0" parTransId="{507A8583-5EF3-4221-96F8-FBB147A82238}" sibTransId="{4A8E6F34-0CF6-4A71-AE08-EF5C2531B926}"/>
    <dgm:cxn modelId="{231C0CDB-59C1-4DC0-AC18-30813BA3B1EA}" srcId="{B884BDB7-38FD-48EE-A45C-520989F4EEE7}" destId="{64B231C6-06FF-42B3-B2F1-2FB67618E2B3}" srcOrd="1" destOrd="0" parTransId="{F9718EFB-9700-4D77-931E-C8D546D7E28B}" sibTransId="{12A4B833-4C7A-4529-826C-682A74BF5444}"/>
    <dgm:cxn modelId="{09275AC1-D3CF-4812-889C-41201A471D70}" srcId="{F423B5AB-6768-4F69-B3CC-84887195D1BF}" destId="{B884BDB7-38FD-48EE-A45C-520989F4EEE7}" srcOrd="2" destOrd="0" parTransId="{FC3C9F5C-9C23-4789-9C54-18DD33F54B2B}" sibTransId="{671FB14B-41BE-4961-B2BC-B03BE8AB5D94}"/>
    <dgm:cxn modelId="{BF41B2C7-9A28-4CC8-8B50-A4046C755057}" type="presOf" srcId="{76B66839-4BC0-4F73-93AB-F9CB2D442691}" destId="{052C5A66-2D7A-4939-B382-413EEDCAB8E9}" srcOrd="0" destOrd="2" presId="urn:microsoft.com/office/officeart/2005/8/layout/hList1"/>
    <dgm:cxn modelId="{B6BE0307-7D93-4D91-9320-D6E00612672F}" srcId="{83757F6D-3016-4FF1-9F4A-C2FEB0F01FC4}" destId="{2997B009-A324-474D-A6E2-A23F16FEA522}" srcOrd="2" destOrd="0" parTransId="{161DA348-BE03-4C49-BE1D-C467459A93BB}" sibTransId="{A30C942F-AA16-4C48-8BF5-25950421A833}"/>
    <dgm:cxn modelId="{2EF42AA6-2835-4F15-BD12-AED845E67153}" type="presOf" srcId="{9F51C0F7-68F6-475E-A0EF-A9383BCA43A2}" destId="{AC90C62D-1E94-45AE-ACEA-C6CA3BDCB16D}" srcOrd="0" destOrd="0" presId="urn:microsoft.com/office/officeart/2005/8/layout/hList1"/>
    <dgm:cxn modelId="{8B75B193-7AF6-4C44-8526-2F8D43549522}" type="presOf" srcId="{E6063645-EE69-4D47-A077-E3D4E883785B}" destId="{FAA51975-E6A2-4FC8-8A13-BA015397D742}" srcOrd="0" destOrd="0" presId="urn:microsoft.com/office/officeart/2005/8/layout/hList1"/>
    <dgm:cxn modelId="{9A452F96-C45A-4601-8BCC-98666C32409D}" srcId="{B8A625B6-856F-4EB1-A55A-A70633A00E62}" destId="{76B66839-4BC0-4F73-93AB-F9CB2D442691}" srcOrd="2" destOrd="0" parTransId="{C3C9F36F-E6EE-4F31-B84D-1A774CBA725E}" sibTransId="{DDCB49C6-49E5-47BB-982E-584C4DD12670}"/>
    <dgm:cxn modelId="{D8557D8D-E7A3-4BF8-B9A8-8B1B24FDAD84}" type="presOf" srcId="{F423B5AB-6768-4F69-B3CC-84887195D1BF}" destId="{C739DEEE-7CA1-4EEF-9F8A-6FFCD67DAA3D}" srcOrd="0" destOrd="0" presId="urn:microsoft.com/office/officeart/2005/8/layout/hList1"/>
    <dgm:cxn modelId="{BC9F3609-AA8C-4E55-9BC9-85ACC6E4AC70}" type="presOf" srcId="{13757084-EB12-4C52-8F10-F197F549B39B}" destId="{052C5A66-2D7A-4939-B382-413EEDCAB8E9}" srcOrd="0" destOrd="0" presId="urn:microsoft.com/office/officeart/2005/8/layout/hList1"/>
    <dgm:cxn modelId="{B6CE9D22-FD32-47B8-8AF7-EC214E352100}" srcId="{B884BDB7-38FD-48EE-A45C-520989F4EEE7}" destId="{BDE80832-E2A9-4A67-91EB-350BD98F96C9}" srcOrd="2" destOrd="0" parTransId="{DD1E134C-3C49-42E8-87E6-009D16E386A8}" sibTransId="{B4656BE0-8DA9-4D03-A99A-A319F9789654}"/>
    <dgm:cxn modelId="{A39B9F84-2FAB-44CD-B464-66DBB82C5958}" type="presOf" srcId="{86D4A91F-C103-4FF6-BCAD-B7E4A89DA467}" destId="{052C5A66-2D7A-4939-B382-413EEDCAB8E9}" srcOrd="0" destOrd="1" presId="urn:microsoft.com/office/officeart/2005/8/layout/hList1"/>
    <dgm:cxn modelId="{1E77CDC2-D4E5-4B39-959F-5B7F56618B8E}" type="presOf" srcId="{BDE80832-E2A9-4A67-91EB-350BD98F96C9}" destId="{FAA51975-E6A2-4FC8-8A13-BA015397D742}" srcOrd="0" destOrd="2" presId="urn:microsoft.com/office/officeart/2005/8/layout/hList1"/>
    <dgm:cxn modelId="{ED98C6B0-6C2D-455F-8927-93AC97DA4F46}" srcId="{F423B5AB-6768-4F69-B3CC-84887195D1BF}" destId="{B8A625B6-856F-4EB1-A55A-A70633A00E62}" srcOrd="1" destOrd="0" parTransId="{F5499AC8-F6D5-440F-AA14-E18FF5B91FE2}" sibTransId="{BC44C57C-F519-4D42-9EAE-EE99E8DE3E83}"/>
    <dgm:cxn modelId="{5C86E868-A9BF-4865-8E64-B4A9112F576A}" srcId="{83757F6D-3016-4FF1-9F4A-C2FEB0F01FC4}" destId="{45FB5C0A-61AB-462E-A5A8-4486B0CD6BAE}" srcOrd="1" destOrd="0" parTransId="{64707D53-A1E8-4C5B-A918-3E84D0134560}" sibTransId="{D93687DA-B3E0-4491-9660-5813CD111CF6}"/>
    <dgm:cxn modelId="{12795432-1D16-4779-B251-A764284D4A14}" srcId="{F423B5AB-6768-4F69-B3CC-84887195D1BF}" destId="{83757F6D-3016-4FF1-9F4A-C2FEB0F01FC4}" srcOrd="0" destOrd="0" parTransId="{C80C7A11-1042-48A7-97CF-0FE456D8BE1E}" sibTransId="{31F1FCB1-60BF-4F8B-9054-1D9C788C22FA}"/>
    <dgm:cxn modelId="{AEA42FE1-7483-4478-B7AA-9D82A8681EA1}" srcId="{B8A625B6-856F-4EB1-A55A-A70633A00E62}" destId="{86D4A91F-C103-4FF6-BCAD-B7E4A89DA467}" srcOrd="1" destOrd="0" parTransId="{3F21C6FF-01EF-4B8E-BE84-06FBD1BC5148}" sibTransId="{D9A2E53F-7CF3-4ACC-83D3-E3BB41AEEA13}"/>
    <dgm:cxn modelId="{AB829571-5334-4F80-AE8B-F4FD38270EAD}" type="presOf" srcId="{2997B009-A324-474D-A6E2-A23F16FEA522}" destId="{AC90C62D-1E94-45AE-ACEA-C6CA3BDCB16D}" srcOrd="0" destOrd="2" presId="urn:microsoft.com/office/officeart/2005/8/layout/hList1"/>
    <dgm:cxn modelId="{CFFCF3AF-A17D-455F-9E4F-0130C785D528}" type="presOf" srcId="{64B231C6-06FF-42B3-B2F1-2FB67618E2B3}" destId="{FAA51975-E6A2-4FC8-8A13-BA015397D742}" srcOrd="0" destOrd="1" presId="urn:microsoft.com/office/officeart/2005/8/layout/hList1"/>
    <dgm:cxn modelId="{99F515E5-FF52-499C-B87F-24DCAAA17CA9}" type="presOf" srcId="{83757F6D-3016-4FF1-9F4A-C2FEB0F01FC4}" destId="{6C79A698-9497-45BC-AD87-1CF3DB143F8C}" srcOrd="0" destOrd="0" presId="urn:microsoft.com/office/officeart/2005/8/layout/hList1"/>
    <dgm:cxn modelId="{57828326-C9AF-40A6-9B83-560F48DC2EF9}" type="presParOf" srcId="{C739DEEE-7CA1-4EEF-9F8A-6FFCD67DAA3D}" destId="{46226519-E8F0-4C76-AFB7-5C04DE6DC041}" srcOrd="0" destOrd="0" presId="urn:microsoft.com/office/officeart/2005/8/layout/hList1"/>
    <dgm:cxn modelId="{68E28889-2120-432F-A6F8-CCD7850BFBCB}" type="presParOf" srcId="{46226519-E8F0-4C76-AFB7-5C04DE6DC041}" destId="{6C79A698-9497-45BC-AD87-1CF3DB143F8C}" srcOrd="0" destOrd="0" presId="urn:microsoft.com/office/officeart/2005/8/layout/hList1"/>
    <dgm:cxn modelId="{4CC0490D-0585-4FC3-8359-BBE74626BD8F}" type="presParOf" srcId="{46226519-E8F0-4C76-AFB7-5C04DE6DC041}" destId="{AC90C62D-1E94-45AE-ACEA-C6CA3BDCB16D}" srcOrd="1" destOrd="0" presId="urn:microsoft.com/office/officeart/2005/8/layout/hList1"/>
    <dgm:cxn modelId="{73A37F2A-BA1D-429F-9D13-36F197329500}" type="presParOf" srcId="{C739DEEE-7CA1-4EEF-9F8A-6FFCD67DAA3D}" destId="{8136F09A-E19E-4830-9BA3-20ABEE3D7C79}" srcOrd="1" destOrd="0" presId="urn:microsoft.com/office/officeart/2005/8/layout/hList1"/>
    <dgm:cxn modelId="{F440A310-5330-4C3D-B437-85C4B4C00CBF}" type="presParOf" srcId="{C739DEEE-7CA1-4EEF-9F8A-6FFCD67DAA3D}" destId="{1F4B6542-16FE-4ACE-9D45-7FD9BF7180D1}" srcOrd="2" destOrd="0" presId="urn:microsoft.com/office/officeart/2005/8/layout/hList1"/>
    <dgm:cxn modelId="{B773B9F0-FE05-437D-AC77-904C067BD9F2}" type="presParOf" srcId="{1F4B6542-16FE-4ACE-9D45-7FD9BF7180D1}" destId="{616B8F19-D247-428B-9B92-14CACB83375D}" srcOrd="0" destOrd="0" presId="urn:microsoft.com/office/officeart/2005/8/layout/hList1"/>
    <dgm:cxn modelId="{2B6954F9-2AF4-4A3C-B976-22ECCDCF1CA9}" type="presParOf" srcId="{1F4B6542-16FE-4ACE-9D45-7FD9BF7180D1}" destId="{052C5A66-2D7A-4939-B382-413EEDCAB8E9}" srcOrd="1" destOrd="0" presId="urn:microsoft.com/office/officeart/2005/8/layout/hList1"/>
    <dgm:cxn modelId="{59F050D5-C946-45A9-904F-F49C66695E20}" type="presParOf" srcId="{C739DEEE-7CA1-4EEF-9F8A-6FFCD67DAA3D}" destId="{FE970BB8-E897-4DE2-9500-F0640DE52A1C}" srcOrd="3" destOrd="0" presId="urn:microsoft.com/office/officeart/2005/8/layout/hList1"/>
    <dgm:cxn modelId="{FCFD9B8B-E7FC-4A42-A262-E590277243B8}" type="presParOf" srcId="{C739DEEE-7CA1-4EEF-9F8A-6FFCD67DAA3D}" destId="{AD0C8F03-68B1-49A0-90AD-B03D3D566865}" srcOrd="4" destOrd="0" presId="urn:microsoft.com/office/officeart/2005/8/layout/hList1"/>
    <dgm:cxn modelId="{43B3C95C-2482-4D08-B7A1-DE3ABB31F830}" type="presParOf" srcId="{AD0C8F03-68B1-49A0-90AD-B03D3D566865}" destId="{4AA3C8C9-3953-4E35-BD53-CEB40CFD7510}" srcOrd="0" destOrd="0" presId="urn:microsoft.com/office/officeart/2005/8/layout/hList1"/>
    <dgm:cxn modelId="{95494827-9507-44D7-8512-B2EE2E9D98BC}" type="presParOf" srcId="{AD0C8F03-68B1-49A0-90AD-B03D3D566865}" destId="{FAA51975-E6A2-4FC8-8A13-BA015397D742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6590-2C04-4162-B73B-376DC9148F6E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6A2C-16CE-42D3-8F47-05BF68D4A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6590-2C04-4162-B73B-376DC9148F6E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6A2C-16CE-42D3-8F47-05BF68D4A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6590-2C04-4162-B73B-376DC9148F6E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6A2C-16CE-42D3-8F47-05BF68D4A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6590-2C04-4162-B73B-376DC9148F6E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6A2C-16CE-42D3-8F47-05BF68D4A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6590-2C04-4162-B73B-376DC9148F6E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6A2C-16CE-42D3-8F47-05BF68D4A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6590-2C04-4162-B73B-376DC9148F6E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6A2C-16CE-42D3-8F47-05BF68D4A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6590-2C04-4162-B73B-376DC9148F6E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6A2C-16CE-42D3-8F47-05BF68D4A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6590-2C04-4162-B73B-376DC9148F6E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6A2C-16CE-42D3-8F47-05BF68D4A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6590-2C04-4162-B73B-376DC9148F6E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6A2C-16CE-42D3-8F47-05BF68D4A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6590-2C04-4162-B73B-376DC9148F6E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6A2C-16CE-42D3-8F47-05BF68D4AF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6590-2C04-4162-B73B-376DC9148F6E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9BC6A2C-16CE-42D3-8F47-05BF68D4AF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346590-2C04-4162-B73B-376DC9148F6E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BC6A2C-16CE-42D3-8F47-05BF68D4AF2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latin typeface="Gungsuh" pitchFamily="18" charset="-127"/>
                <a:ea typeface="Gungsuh" pitchFamily="18" charset="-127"/>
              </a:rPr>
              <a:t>SOLUBILITY</a:t>
            </a:r>
            <a:endParaRPr lang="en-US" dirty="0"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7030A0"/>
                </a:solidFill>
                <a:latin typeface="Berlin Sans FB Demi" pitchFamily="34" charset="0"/>
              </a:rPr>
              <a:t>SOLUBILITY</a:t>
            </a:r>
            <a:r>
              <a:rPr lang="en-US" sz="3200" dirty="0" smtClean="0">
                <a:latin typeface="Berlin Sans FB Demi" pitchFamily="34" charset="0"/>
              </a:rPr>
              <a:t> – the AMOUNT of solute that will dissolve in a set amt of solvent at a certain temp/pressure.</a:t>
            </a:r>
          </a:p>
          <a:p>
            <a:r>
              <a:rPr lang="en-US" sz="3200" dirty="0" smtClean="0">
                <a:latin typeface="Berlin Sans FB Demi" pitchFamily="34" charset="0"/>
              </a:rPr>
              <a:t>For instance, at room temperature 100 </a:t>
            </a:r>
            <a:r>
              <a:rPr lang="en-US" sz="3200" dirty="0" err="1" smtClean="0">
                <a:latin typeface="Berlin Sans FB Demi" pitchFamily="34" charset="0"/>
              </a:rPr>
              <a:t>mL</a:t>
            </a:r>
            <a:r>
              <a:rPr lang="en-US" sz="3200" dirty="0" smtClean="0">
                <a:latin typeface="Berlin Sans FB Demi" pitchFamily="34" charset="0"/>
              </a:rPr>
              <a:t> of water can only dissolve around 38 g of </a:t>
            </a:r>
            <a:r>
              <a:rPr lang="en-US" sz="3200" dirty="0" err="1" smtClean="0">
                <a:latin typeface="Berlin Sans FB Demi" pitchFamily="34" charset="0"/>
              </a:rPr>
              <a:t>NaCl</a:t>
            </a:r>
            <a:r>
              <a:rPr lang="en-US" sz="3200" dirty="0" smtClean="0">
                <a:latin typeface="Berlin Sans FB Demi" pitchFamily="34" charset="0"/>
              </a:rPr>
              <a:t>.  </a:t>
            </a:r>
            <a:endParaRPr lang="en-US" sz="3200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erlin Sans FB Demi" pitchFamily="34" charset="0"/>
              </a:rPr>
              <a:t>Three different levels of Solubility</a:t>
            </a:r>
            <a:endParaRPr lang="en-US" dirty="0">
              <a:latin typeface="Berlin Sans FB Demi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447800"/>
          <a:ext cx="8610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at solution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28600"/>
            <a:ext cx="8305799" cy="62414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Berlin Sans FB Demi" pitchFamily="34" charset="0"/>
              </a:rPr>
              <a:t>Factors that affect solubility</a:t>
            </a:r>
            <a:endParaRPr lang="en-US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TEMPERATURE</a:t>
            </a:r>
            <a:r>
              <a:rPr lang="en-US" dirty="0" smtClean="0">
                <a:latin typeface="Berlin Sans FB Demi" pitchFamily="34" charset="0"/>
              </a:rPr>
              <a:t> – affects solid, liquid, and gaseous solutes.</a:t>
            </a:r>
          </a:p>
          <a:p>
            <a:pPr marL="514350" indent="-514350">
              <a:buNone/>
            </a:pPr>
            <a:r>
              <a:rPr lang="en-US" dirty="0" smtClean="0">
                <a:latin typeface="Berlin Sans FB Demi" pitchFamily="34" charset="0"/>
              </a:rPr>
              <a:t>	</a:t>
            </a:r>
            <a:r>
              <a:rPr lang="en-US" u="sng" dirty="0" smtClean="0">
                <a:solidFill>
                  <a:schemeClr val="accent1"/>
                </a:solidFill>
                <a:latin typeface="Berlin Sans FB Demi" pitchFamily="34" charset="0"/>
              </a:rPr>
              <a:t>Solids &amp; liquids</a:t>
            </a:r>
            <a:r>
              <a:rPr lang="en-US" dirty="0" smtClean="0">
                <a:latin typeface="Berlin Sans FB Demi" pitchFamily="34" charset="0"/>
              </a:rPr>
              <a:t>:  Increase temp, increase solubility</a:t>
            </a:r>
          </a:p>
          <a:p>
            <a:pPr marL="514350" indent="-514350">
              <a:buNone/>
            </a:pPr>
            <a:r>
              <a:rPr lang="en-US" dirty="0" smtClean="0">
                <a:latin typeface="Berlin Sans FB Demi" pitchFamily="34" charset="0"/>
              </a:rPr>
              <a:t>	</a:t>
            </a:r>
            <a:r>
              <a:rPr lang="en-US" u="sng" dirty="0" smtClean="0">
                <a:solidFill>
                  <a:srgbClr val="7030A0"/>
                </a:solidFill>
                <a:latin typeface="Berlin Sans FB Demi" pitchFamily="34" charset="0"/>
              </a:rPr>
              <a:t>Gases</a:t>
            </a:r>
            <a:r>
              <a:rPr lang="en-US" dirty="0" smtClean="0">
                <a:latin typeface="Berlin Sans FB Demi" pitchFamily="34" charset="0"/>
              </a:rPr>
              <a:t>:  Increase temp, decrease solubility</a:t>
            </a:r>
          </a:p>
          <a:p>
            <a:pPr marL="514350" indent="-514350">
              <a:buNone/>
            </a:pPr>
            <a:endParaRPr lang="en-US" dirty="0" smtClean="0">
              <a:latin typeface="Berlin Sans FB Demi" pitchFamily="34" charset="0"/>
            </a:endParaRPr>
          </a:p>
          <a:p>
            <a:pPr marL="514350" indent="-514350">
              <a:buAutoNum type="arabicParenR" startAt="2"/>
            </a:pPr>
            <a:r>
              <a:rPr lang="en-US" b="1" dirty="0" smtClean="0">
                <a:solidFill>
                  <a:schemeClr val="accent5"/>
                </a:solidFill>
                <a:latin typeface="Berlin Sans FB Demi" pitchFamily="34" charset="0"/>
              </a:rPr>
              <a:t>PRESSURE</a:t>
            </a:r>
            <a:r>
              <a:rPr lang="en-US" dirty="0" smtClean="0">
                <a:latin typeface="Berlin Sans FB Demi" pitchFamily="34" charset="0"/>
              </a:rPr>
              <a:t> – affects only gaseous solutes!</a:t>
            </a:r>
          </a:p>
          <a:p>
            <a:pPr marL="514350" indent="-514350">
              <a:buNone/>
            </a:pPr>
            <a:r>
              <a:rPr lang="en-US" dirty="0" smtClean="0">
                <a:latin typeface="Berlin Sans FB Demi" pitchFamily="34" charset="0"/>
              </a:rPr>
              <a:t>	Increase pressure, increase solubility!</a:t>
            </a:r>
          </a:p>
          <a:p>
            <a:pPr marL="514350" indent="-514350">
              <a:buNone/>
            </a:pPr>
            <a:r>
              <a:rPr lang="en-US" dirty="0" smtClean="0">
                <a:latin typeface="Berlin Sans FB Demi" pitchFamily="34" charset="0"/>
              </a:rPr>
              <a:t>	(push the gas molecules into solution!)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erlin Sans FB Demi" pitchFamily="34" charset="0"/>
              </a:rPr>
              <a:t>Temperature</a:t>
            </a:r>
            <a:r>
              <a:rPr lang="en-US" dirty="0" smtClean="0"/>
              <a:t>		     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Pressure</a:t>
            </a:r>
            <a:endParaRPr lang="en-US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  <p:pic>
        <p:nvPicPr>
          <p:cNvPr id="4" name="Content Placeholder 3" descr="solid vs gas solubility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362200"/>
            <a:ext cx="3514725" cy="2656478"/>
          </a:xfrm>
        </p:spPr>
      </p:pic>
      <p:pic>
        <p:nvPicPr>
          <p:cNvPr id="5" name="Picture 4" descr="gas solubilit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4088" y="2209800"/>
            <a:ext cx="4551926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Solubility Curves</a:t>
            </a:r>
            <a:endParaRPr lang="en-US" dirty="0"/>
          </a:p>
        </p:txBody>
      </p:sp>
      <p:pic>
        <p:nvPicPr>
          <p:cNvPr id="4" name="Content Placeholder 3" descr="saturated vs unsaturate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52999" y="762000"/>
            <a:ext cx="4072367" cy="5791200"/>
          </a:xfrm>
        </p:spPr>
      </p:pic>
      <p:pic>
        <p:nvPicPr>
          <p:cNvPr id="5" name="Picture 4" descr="kno3 sat unsat supersa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76400"/>
            <a:ext cx="426720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olubility curv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28601"/>
            <a:ext cx="7467600" cy="6400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as solubility curv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8600" y="914400"/>
            <a:ext cx="4724399" cy="5636041"/>
          </a:xfrm>
        </p:spPr>
      </p:pic>
      <p:sp>
        <p:nvSpPr>
          <p:cNvPr id="5" name="TextBox 4"/>
          <p:cNvSpPr txBox="1"/>
          <p:nvPr/>
        </p:nvSpPr>
        <p:spPr>
          <a:xfrm>
            <a:off x="533400" y="2209800"/>
            <a:ext cx="30481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Berlin Sans FB Demi" pitchFamily="34" charset="0"/>
              </a:rPr>
              <a:t>What are all</a:t>
            </a:r>
          </a:p>
          <a:p>
            <a:r>
              <a:rPr lang="en-US" sz="3600" dirty="0" smtClean="0">
                <a:latin typeface="Berlin Sans FB Demi" pitchFamily="34" charset="0"/>
              </a:rPr>
              <a:t> these solutes?</a:t>
            </a:r>
            <a:endParaRPr lang="en-US" sz="3600" dirty="0">
              <a:latin typeface="Berlin Sans FB Demi" pitchFamily="34" charset="0"/>
            </a:endParaRPr>
          </a:p>
        </p:txBody>
      </p:sp>
      <p:sp>
        <p:nvSpPr>
          <p:cNvPr id="7" name="Sun 6"/>
          <p:cNvSpPr/>
          <p:nvPr/>
        </p:nvSpPr>
        <p:spPr>
          <a:xfrm>
            <a:off x="381000" y="3733800"/>
            <a:ext cx="3352800" cy="27432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Berlin Sans FB Demi" pitchFamily="34" charset="0"/>
              </a:rPr>
              <a:t>GASES</a:t>
            </a:r>
            <a:endParaRPr lang="en-US" sz="2800" dirty="0">
              <a:solidFill>
                <a:schemeClr val="tx1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Concentrated vs. Dilute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Content Placeholder 3" descr="concentrated vs. dilut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219200"/>
            <a:ext cx="8153400" cy="533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erlin Sans FB Demi" pitchFamily="34" charset="0"/>
              </a:rPr>
              <a:t>Concentration can be quantified!</a:t>
            </a:r>
            <a:endParaRPr lang="en-US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Berlin Sans FB Demi" pitchFamily="34" charset="0"/>
              </a:rPr>
              <a:t>Four ways to calculate concentration</a:t>
            </a:r>
          </a:p>
          <a:p>
            <a:pPr marL="514350" indent="-514350">
              <a:buAutoNum type="arabicParenR"/>
            </a:pPr>
            <a:r>
              <a:rPr lang="en-US" sz="3600" dirty="0" err="1" smtClean="0">
                <a:latin typeface="Berlin Sans FB Demi" pitchFamily="34" charset="0"/>
              </a:rPr>
              <a:t>Molarity</a:t>
            </a:r>
            <a:r>
              <a:rPr lang="en-US" sz="3600" dirty="0" smtClean="0">
                <a:latin typeface="Berlin Sans FB Demi" pitchFamily="34" charset="0"/>
              </a:rPr>
              <a:t> (M)</a:t>
            </a:r>
          </a:p>
          <a:p>
            <a:pPr marL="514350" indent="-514350">
              <a:buAutoNum type="arabicParenR"/>
            </a:pPr>
            <a:r>
              <a:rPr lang="en-US" sz="3600" dirty="0" err="1" smtClean="0">
                <a:latin typeface="Berlin Sans FB Demi" pitchFamily="34" charset="0"/>
              </a:rPr>
              <a:t>Molality</a:t>
            </a:r>
            <a:r>
              <a:rPr lang="en-US" sz="3600" dirty="0" smtClean="0">
                <a:latin typeface="Berlin Sans FB Demi" pitchFamily="34" charset="0"/>
              </a:rPr>
              <a:t> (</a:t>
            </a:r>
            <a:r>
              <a:rPr lang="en-US" sz="3600" i="1" dirty="0" smtClean="0">
                <a:latin typeface="Berlin Sans FB Demi" pitchFamily="34" charset="0"/>
              </a:rPr>
              <a:t>m</a:t>
            </a:r>
            <a:r>
              <a:rPr lang="en-US" sz="3600" dirty="0" smtClean="0">
                <a:latin typeface="Berlin Sans FB Demi" pitchFamily="34" charset="0"/>
              </a:rPr>
              <a:t>)</a:t>
            </a:r>
          </a:p>
          <a:p>
            <a:pPr marL="514350" indent="-514350">
              <a:buAutoNum type="arabicParenR"/>
            </a:pPr>
            <a:r>
              <a:rPr lang="en-US" sz="3600" dirty="0" smtClean="0">
                <a:latin typeface="Berlin Sans FB Demi" pitchFamily="34" charset="0"/>
              </a:rPr>
              <a:t>Percent by Mass</a:t>
            </a:r>
          </a:p>
          <a:p>
            <a:pPr marL="514350" indent="-514350">
              <a:buAutoNum type="arabicParenR"/>
            </a:pPr>
            <a:r>
              <a:rPr lang="en-US" sz="3600" dirty="0" smtClean="0">
                <a:latin typeface="Berlin Sans FB Demi" pitchFamily="34" charset="0"/>
              </a:rPr>
              <a:t>Percent by Volume</a:t>
            </a:r>
            <a:endParaRPr lang="en-US" sz="3600" dirty="0">
              <a:latin typeface="Berlin Sans FB Dem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solution?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It is a homogeneous mixture that contains 2 parts.</a:t>
            </a:r>
          </a:p>
          <a:p>
            <a:pPr>
              <a:buNone/>
            </a:pPr>
            <a:endParaRPr lang="en-US" dirty="0" smtClean="0">
              <a:latin typeface="Arial Black" pitchFamily="34" charset="0"/>
            </a:endParaRPr>
          </a:p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	2 parts of a solution: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Solvent</a:t>
            </a:r>
            <a:r>
              <a:rPr lang="en-US" dirty="0" smtClean="0">
                <a:latin typeface="Arial Black" pitchFamily="34" charset="0"/>
              </a:rPr>
              <a:t>:  The dissolving medium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Solute</a:t>
            </a:r>
            <a:r>
              <a:rPr lang="en-US" dirty="0" smtClean="0">
                <a:latin typeface="Arial Black" pitchFamily="34" charset="0"/>
              </a:rPr>
              <a:t>:  the part that is being dissolved</a:t>
            </a:r>
          </a:p>
          <a:p>
            <a:pPr marL="514350" indent="-514350">
              <a:buNone/>
            </a:pPr>
            <a:endParaRPr lang="en-US" dirty="0" smtClean="0">
              <a:latin typeface="Arial Black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Arial Black" pitchFamily="34" charset="0"/>
              </a:rPr>
              <a:t>A solution is considered to be ONE phase – solid, liquid or gas.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latin typeface="Berlin Sans FB Demi" pitchFamily="34" charset="0"/>
              </a:rPr>
              <a:t>MOLARITY</a:t>
            </a:r>
            <a:endParaRPr lang="en-US" sz="6000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  <p:pic>
        <p:nvPicPr>
          <p:cNvPr id="4" name="Content Placeholder 3" descr="molarity for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2021" y="1905000"/>
            <a:ext cx="7846007" cy="39624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  <a:latin typeface="Berlin Sans FB Demi" pitchFamily="34" charset="0"/>
              </a:rPr>
              <a:t>Molarity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 Example</a:t>
            </a:r>
            <a:endParaRPr lang="en-US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  <p:pic>
        <p:nvPicPr>
          <p:cNvPr id="4" name="Content Placeholder 3" descr="molarity exampl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111" y="1905000"/>
            <a:ext cx="8227541" cy="38862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  <a:latin typeface="Berlin Sans FB Demi" pitchFamily="34" charset="0"/>
              </a:rPr>
              <a:t>MOLALITY</a:t>
            </a:r>
            <a:endParaRPr lang="en-US" sz="6600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  <p:pic>
        <p:nvPicPr>
          <p:cNvPr id="4" name="Content Placeholder 3" descr="molality for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2286000"/>
            <a:ext cx="8299938" cy="30480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  <a:latin typeface="Berlin Sans FB Demi" pitchFamily="34" charset="0"/>
              </a:rPr>
              <a:t>Molality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 Example</a:t>
            </a:r>
            <a:endParaRPr lang="en-US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  <p:pic>
        <p:nvPicPr>
          <p:cNvPr id="4" name="Content Placeholder 3" descr="molality prob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524000"/>
            <a:ext cx="8620296" cy="502920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Berlin Sans FB Demi" pitchFamily="34" charset="0"/>
              </a:rPr>
              <a:t>Percent Concentrations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Berlin Sans FB Demi" pitchFamily="34" charset="0"/>
            </a:endParaRPr>
          </a:p>
        </p:txBody>
      </p:sp>
      <p:pic>
        <p:nvPicPr>
          <p:cNvPr id="4" name="Content Placeholder 3" descr="percent by mass &amp; volume for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82" y="1828800"/>
            <a:ext cx="8899017" cy="39624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olute plus solven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96973"/>
            <a:ext cx="7412224" cy="5727628"/>
          </a:xfrm>
        </p:spPr>
      </p:pic>
      <p:sp>
        <p:nvSpPr>
          <p:cNvPr id="5" name="Oval Callout 4"/>
          <p:cNvSpPr/>
          <p:nvPr/>
        </p:nvSpPr>
        <p:spPr>
          <a:xfrm>
            <a:off x="6553200" y="1905000"/>
            <a:ext cx="2438400" cy="1676400"/>
          </a:xfrm>
          <a:prstGeom prst="wedgeEllipseCallout">
            <a:avLst>
              <a:gd name="adj1" fmla="val -56025"/>
              <a:gd name="adj2" fmla="val 666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Arial Black" pitchFamily="34" charset="0"/>
              </a:rPr>
              <a:t>Considered to be a liquid </a:t>
            </a:r>
            <a:endParaRPr lang="en-US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676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The solute particles are too small to be seen and can pass through fine filters.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" name="Content Placeholder 3" descr="solvent vs. solut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00601" y="2209800"/>
            <a:ext cx="4343399" cy="4343399"/>
          </a:xfrm>
        </p:spPr>
      </p:pic>
      <p:pic>
        <p:nvPicPr>
          <p:cNvPr id="5" name="Picture 4" descr="solution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352800"/>
            <a:ext cx="2400300" cy="3200400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>
            <a:off x="1600200" y="2590800"/>
            <a:ext cx="3657600" cy="2133600"/>
          </a:xfrm>
          <a:prstGeom prst="wedgeEllipseCallout">
            <a:avLst>
              <a:gd name="adj1" fmla="val -47446"/>
              <a:gd name="adj2" fmla="val 6872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Arial Black" pitchFamily="34" charset="0"/>
              </a:rPr>
              <a:t>They are clear &amp; transparent!</a:t>
            </a:r>
            <a:endParaRPr lang="en-US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Berlin Sans FB Demi" pitchFamily="34" charset="0"/>
              </a:rPr>
              <a:t>HETEROGENOUS MIXTURES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SUSPENSIONS</a:t>
            </a:r>
            <a:r>
              <a:rPr lang="en-US" dirty="0" smtClean="0">
                <a:latin typeface="Arial Black" pitchFamily="34" charset="0"/>
              </a:rPr>
              <a:t> – mixture in which the particles settle out upon standing.  The particles are too large to stay suspended.</a:t>
            </a:r>
            <a:endParaRPr lang="en-US" dirty="0">
              <a:latin typeface="Arial Black" pitchFamily="34" charset="0"/>
            </a:endParaRPr>
          </a:p>
        </p:txBody>
      </p:sp>
      <p:pic>
        <p:nvPicPr>
          <p:cNvPr id="4" name="Picture 3" descr="dirt in wa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505200"/>
            <a:ext cx="5867400" cy="2971800"/>
          </a:xfrm>
          <a:prstGeom prst="rect">
            <a:avLst/>
          </a:prstGeom>
        </p:spPr>
      </p:pic>
      <p:pic>
        <p:nvPicPr>
          <p:cNvPr id="5" name="Picture 4" descr="suspension settl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3429000"/>
            <a:ext cx="4696178" cy="297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Berlin Sans FB Demi" pitchFamily="34" charset="0"/>
              </a:rPr>
              <a:t>HETERGENEOUS MIXTURES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38912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COLLOIDS:  </a:t>
            </a:r>
            <a:r>
              <a:rPr lang="en-US" sz="2800" dirty="0" smtClean="0"/>
              <a:t>These contain “medium” sized particles that stay suspended but are large enough to scatter light.  The suspended particles can be solid, liquid or gas.  Sometimes they can look clear like a solution but when light is passed through you can see the beam of light.  This is called the </a:t>
            </a:r>
            <a:r>
              <a:rPr lang="en-US" sz="2800" u="sng" dirty="0" smtClean="0">
                <a:solidFill>
                  <a:srgbClr val="FF0000"/>
                </a:solidFill>
              </a:rPr>
              <a:t>Tyndall Effect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4" name="Picture 3" descr="tyndall effec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4114800"/>
            <a:ext cx="4495800" cy="26367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olloid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249" y="132330"/>
            <a:ext cx="8493749" cy="64208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Comparison of Particle Sizes</a:t>
            </a:r>
            <a:endParaRPr lang="en-US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  <p:pic>
        <p:nvPicPr>
          <p:cNvPr id="4" name="Content Placeholder 3" descr="sol, sus, coll comparis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946330"/>
            <a:ext cx="8199131" cy="46068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57200"/>
            <a:ext cx="9144000" cy="146608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Berlin Sans FB Demi" pitchFamily="34" charset="0"/>
              </a:rPr>
              <a:t>Factors that affect solution formation</a:t>
            </a:r>
            <a:endParaRPr lang="en-US" sz="4000" dirty="0">
              <a:solidFill>
                <a:srgbClr val="002060"/>
              </a:solidFill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686800" cy="4389120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sz="2800" dirty="0" smtClean="0">
                <a:solidFill>
                  <a:srgbClr val="FF0000"/>
                </a:solidFill>
                <a:latin typeface="Berlin Sans FB Demi" pitchFamily="34" charset="0"/>
              </a:rPr>
              <a:t>1)   AGITATION</a:t>
            </a:r>
            <a:r>
              <a:rPr lang="en-US" sz="2800" dirty="0" smtClean="0">
                <a:latin typeface="Berlin Sans FB Demi" pitchFamily="34" charset="0"/>
              </a:rPr>
              <a:t> – the more stirring, the faster the solid solute will dissolve. Does NOT affect how MUCH will dissolve- just how fast.</a:t>
            </a:r>
          </a:p>
          <a:p>
            <a:pPr marL="514350" indent="-514350">
              <a:buNone/>
            </a:pPr>
            <a:endParaRPr lang="en-US" sz="2800" dirty="0" smtClean="0">
              <a:latin typeface="Berlin Sans FB Demi" pitchFamily="34" charset="0"/>
            </a:endParaRP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FF0000"/>
                </a:solidFill>
                <a:latin typeface="Berlin Sans FB Demi" pitchFamily="34" charset="0"/>
              </a:rPr>
              <a:t>2)  TEMPERATURE</a:t>
            </a:r>
            <a:r>
              <a:rPr lang="en-US" sz="2800" dirty="0" smtClean="0">
                <a:latin typeface="Berlin Sans FB Demi" pitchFamily="34" charset="0"/>
              </a:rPr>
              <a:t> – The higher the temp, the faster solid solutes dissolve.  More KE, particles moving faster, faster dissolving</a:t>
            </a:r>
          </a:p>
          <a:p>
            <a:pPr marL="514350" indent="-514350">
              <a:buAutoNum type="arabicParenR"/>
            </a:pPr>
            <a:endParaRPr lang="en-US" sz="2800" dirty="0" smtClean="0">
              <a:latin typeface="Berlin Sans FB Demi" pitchFamily="34" charset="0"/>
            </a:endParaRP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FF0000"/>
                </a:solidFill>
                <a:latin typeface="Berlin Sans FB Demi" pitchFamily="34" charset="0"/>
              </a:rPr>
              <a:t>3)   SOLUTE PARTICLE SIZE </a:t>
            </a:r>
            <a:r>
              <a:rPr lang="en-US" sz="2800" dirty="0" smtClean="0">
                <a:latin typeface="Berlin Sans FB Demi" pitchFamily="34" charset="0"/>
              </a:rPr>
              <a:t>– the smaller the particle size, the more surface area exposed to solvent particles, the faster it will dissolve (crushing a sugar cube)</a:t>
            </a:r>
            <a:endParaRPr lang="en-US" sz="2800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602</TotalTime>
  <Words>382</Words>
  <Application>Microsoft Office PowerPoint</Application>
  <PresentationFormat>On-screen Show (4:3)</PresentationFormat>
  <Paragraphs>64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Flow</vt:lpstr>
      <vt:lpstr>SOLUTIONS</vt:lpstr>
      <vt:lpstr>What is a solution?</vt:lpstr>
      <vt:lpstr>Slide 3</vt:lpstr>
      <vt:lpstr>The solute particles are too small to be seen and can pass through fine filters.</vt:lpstr>
      <vt:lpstr>HETEROGENOUS MIXTURES</vt:lpstr>
      <vt:lpstr>HETERGENEOUS MIXTURES</vt:lpstr>
      <vt:lpstr>Slide 7</vt:lpstr>
      <vt:lpstr>Comparison of Particle Sizes</vt:lpstr>
      <vt:lpstr>Factors that affect solution formation</vt:lpstr>
      <vt:lpstr>SOLUBILITY</vt:lpstr>
      <vt:lpstr>Three different levels of Solubility</vt:lpstr>
      <vt:lpstr>Slide 12</vt:lpstr>
      <vt:lpstr>Factors that affect solubility</vt:lpstr>
      <vt:lpstr>Temperature       Pressure</vt:lpstr>
      <vt:lpstr>Solubility Curves</vt:lpstr>
      <vt:lpstr>Slide 16</vt:lpstr>
      <vt:lpstr>Slide 17</vt:lpstr>
      <vt:lpstr>Concentrated vs. Dilute</vt:lpstr>
      <vt:lpstr>Concentration can be quantified!</vt:lpstr>
      <vt:lpstr>MOLARITY</vt:lpstr>
      <vt:lpstr>Molarity Example</vt:lpstr>
      <vt:lpstr>MOLALITY</vt:lpstr>
      <vt:lpstr>Molality Example</vt:lpstr>
      <vt:lpstr>Percent Concentrations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SOLUTIONS</dc:title>
  <dc:creator>Jill Luckey</dc:creator>
  <cp:lastModifiedBy>Jill Luckey</cp:lastModifiedBy>
  <cp:revision>7</cp:revision>
  <dcterms:created xsi:type="dcterms:W3CDTF">2016-05-09T12:08:26Z</dcterms:created>
  <dcterms:modified xsi:type="dcterms:W3CDTF">2016-05-17T11:53:31Z</dcterms:modified>
</cp:coreProperties>
</file>